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61" r:id="rId4"/>
    <p:sldId id="333" r:id="rId5"/>
    <p:sldId id="276" r:id="rId6"/>
    <p:sldId id="310" r:id="rId7"/>
    <p:sldId id="335" r:id="rId8"/>
    <p:sldId id="348" r:id="rId9"/>
    <p:sldId id="347" r:id="rId10"/>
    <p:sldId id="338" r:id="rId11"/>
    <p:sldId id="339" r:id="rId12"/>
    <p:sldId id="349" r:id="rId13"/>
    <p:sldId id="340" r:id="rId14"/>
    <p:sldId id="350" r:id="rId15"/>
    <p:sldId id="341" r:id="rId16"/>
    <p:sldId id="31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D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3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8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2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1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3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4770-554C-4F13-8736-196344C27451}" type="datetimeFigureOut">
              <a:rPr lang="en-US" smtClean="0"/>
              <a:t>2017-01-29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0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55378" y="3227665"/>
            <a:ext cx="9499378" cy="2792135"/>
            <a:chOff x="-3753530" y="2686053"/>
            <a:chExt cx="12897530" cy="3790947"/>
          </a:xfrm>
        </p:grpSpPr>
        <p:grpSp>
          <p:nvGrpSpPr>
            <p:cNvPr id="4" name="Group 3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1026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0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1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753530" y="3143250"/>
              <a:ext cx="3793179" cy="3333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33401" y="3544377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tx2">
                      <a:lumMod val="40000"/>
                      <a:lumOff val="60000"/>
                    </a:schemeClr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Santiago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chemeClr val="tx2">
                    <a:lumMod val="40000"/>
                    <a:lumOff val="60000"/>
                  </a:schemeClr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4876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40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40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0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En aflicción o angustia (v.13a)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baseline="30000" dirty="0">
                <a:solidFill>
                  <a:schemeClr val="bg1"/>
                </a:solidFill>
              </a:rPr>
              <a:t>13</a:t>
            </a:r>
            <a:r>
              <a:rPr lang="es-VE" sz="3200" dirty="0">
                <a:solidFill>
                  <a:schemeClr val="bg1"/>
                </a:solidFill>
              </a:rPr>
              <a:t>¿Está </a:t>
            </a:r>
            <a:r>
              <a:rPr lang="es-VE" sz="3200" u="sng" dirty="0">
                <a:solidFill>
                  <a:schemeClr val="bg1"/>
                </a:solidFill>
              </a:rPr>
              <a:t>afligido</a:t>
            </a:r>
            <a:r>
              <a:rPr lang="es-VE" sz="3200" dirty="0">
                <a:solidFill>
                  <a:schemeClr val="bg1"/>
                </a:solidFill>
              </a:rPr>
              <a:t> alguno entre ustedes? Que ore.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353812"/>
            <a:ext cx="8915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bg1">
                    <a:lumMod val="95000"/>
                  </a:schemeClr>
                </a:solidFill>
              </a:rPr>
              <a:t>Filipenses 4:6-7 NVI</a:t>
            </a:r>
            <a:endParaRPr lang="en-US" sz="3200" b="1" dirty="0">
              <a:solidFill>
                <a:schemeClr val="bg1">
                  <a:lumMod val="95000"/>
                </a:schemeClr>
              </a:solidFill>
            </a:endParaRPr>
          </a:p>
          <a:p>
            <a:pPr lvl="0" hangingPunct="0"/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6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No se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inquieten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por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nada;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más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bien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toda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ocasión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con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oración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y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ruego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presenten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sus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peticiones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a Dios y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denle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gracias. </a:t>
            </a:r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7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Y la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paz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de Dios, que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sobrepasa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todo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entendimiento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cuidará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sus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corazones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y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sus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pensamientos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Cristo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Jesús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50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En momentos de buen ánimo (v.13b)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dirty="0">
                <a:solidFill>
                  <a:schemeClr val="bg1"/>
                </a:solidFill>
              </a:rPr>
              <a:t>  ¿Está alguno </a:t>
            </a:r>
            <a:r>
              <a:rPr lang="es-VE" sz="3200" u="sng" dirty="0">
                <a:solidFill>
                  <a:schemeClr val="bg1"/>
                </a:solidFill>
              </a:rPr>
              <a:t>de buen ánimo</a:t>
            </a:r>
            <a:r>
              <a:rPr lang="es-VE" sz="3200" dirty="0">
                <a:solidFill>
                  <a:schemeClr val="bg1"/>
                </a:solidFill>
              </a:rPr>
              <a:t>? Que cante alabanzas.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275582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Efesios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5:18-20 NVI</a:t>
            </a:r>
          </a:p>
          <a:p>
            <a:pPr lvl="0" hangingPunct="0"/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18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No se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emborrachen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con vino, que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lleva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al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desenfreno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 Al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contrario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sean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llenos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del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Espíritu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19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Anímense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unos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otros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con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salmos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himnos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y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canciones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espirituales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Canten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y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alaben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al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Señor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con el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corazón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20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dando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siempre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gracias a Dios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el Padre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por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todo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el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nombre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de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nuestro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Señor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Jesucristo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31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VE" sz="4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Si estás </a:t>
            </a:r>
            <a: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afligido,</a:t>
            </a:r>
            <a:b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 </a:t>
            </a:r>
            <a:r>
              <a:rPr lang="es-VE" sz="4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que necesitas que Dios te dé</a:t>
            </a:r>
            <a: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algn="ctr" hangingPunct="0"/>
            <a:endParaRPr lang="en-US" sz="4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VE" sz="4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Si estás de buen </a:t>
            </a:r>
            <a: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ánimo,</a:t>
            </a:r>
            <a:b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s-VE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 </a:t>
            </a:r>
            <a:r>
              <a:rPr lang="es-VE" sz="4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que Dios ya te dio.</a:t>
            </a:r>
            <a:endParaRPr lang="en-US" sz="4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44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228600"/>
            <a:ext cx="8915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En la enfermedad o debilidad (v.14-18)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baseline="30000" dirty="0">
                <a:solidFill>
                  <a:schemeClr val="bg1"/>
                </a:solidFill>
              </a:rPr>
              <a:t>14</a:t>
            </a:r>
            <a:r>
              <a:rPr lang="es-VE" sz="3200" dirty="0">
                <a:solidFill>
                  <a:schemeClr val="bg1"/>
                </a:solidFill>
              </a:rPr>
              <a:t>¿Está </a:t>
            </a:r>
            <a:r>
              <a:rPr lang="es-VE" sz="3200" u="sng" dirty="0">
                <a:solidFill>
                  <a:schemeClr val="bg1"/>
                </a:solidFill>
              </a:rPr>
              <a:t>enfermo</a:t>
            </a:r>
            <a:r>
              <a:rPr lang="es-VE" sz="3200" dirty="0">
                <a:solidFill>
                  <a:schemeClr val="bg1"/>
                </a:solidFill>
              </a:rPr>
              <a:t> alguno de ustedes? Haga llamar a los </a:t>
            </a:r>
            <a:r>
              <a:rPr lang="es-VE" sz="3200" u="sng" dirty="0">
                <a:solidFill>
                  <a:schemeClr val="bg1"/>
                </a:solidFill>
              </a:rPr>
              <a:t>ancianos</a:t>
            </a:r>
            <a:r>
              <a:rPr lang="es-VE" sz="3200" dirty="0">
                <a:solidFill>
                  <a:schemeClr val="bg1"/>
                </a:solidFill>
              </a:rPr>
              <a:t> de la iglesia para que </a:t>
            </a:r>
            <a:r>
              <a:rPr lang="es-VE" sz="3200" b="1" dirty="0">
                <a:solidFill>
                  <a:schemeClr val="bg1"/>
                </a:solidFill>
              </a:rPr>
              <a:t>oren</a:t>
            </a:r>
            <a:r>
              <a:rPr lang="es-VE" sz="3200" dirty="0">
                <a:solidFill>
                  <a:schemeClr val="bg1"/>
                </a:solidFill>
              </a:rPr>
              <a:t> por él y lo unjan con </a:t>
            </a:r>
            <a:r>
              <a:rPr lang="es-VE" sz="3200" u="sng" dirty="0">
                <a:solidFill>
                  <a:schemeClr val="bg1"/>
                </a:solidFill>
              </a:rPr>
              <a:t>aceite</a:t>
            </a:r>
            <a:r>
              <a:rPr lang="es-VE" sz="3200" dirty="0">
                <a:solidFill>
                  <a:schemeClr val="bg1"/>
                </a:solidFill>
              </a:rPr>
              <a:t> en el nombre del Señor.</a:t>
            </a:r>
            <a:endParaRPr lang="en-US" sz="3200" dirty="0">
              <a:solidFill>
                <a:schemeClr val="bg1"/>
              </a:solidFill>
            </a:endParaRPr>
          </a:p>
          <a:p>
            <a:pPr lvl="0" hangingPunct="0"/>
            <a:r>
              <a:rPr lang="es-VE" sz="3200" dirty="0">
                <a:solidFill>
                  <a:schemeClr val="bg1"/>
                </a:solidFill>
              </a:rPr>
              <a:t> </a:t>
            </a:r>
            <a:r>
              <a:rPr lang="es-VE" sz="3200" baseline="30000" dirty="0">
                <a:solidFill>
                  <a:schemeClr val="bg1"/>
                </a:solidFill>
              </a:rPr>
              <a:t>15</a:t>
            </a:r>
            <a:r>
              <a:rPr lang="es-VE" sz="3200" dirty="0">
                <a:solidFill>
                  <a:schemeClr val="bg1"/>
                </a:solidFill>
              </a:rPr>
              <a:t>La </a:t>
            </a:r>
            <a:r>
              <a:rPr lang="es-VE" sz="3200" b="1" dirty="0">
                <a:solidFill>
                  <a:schemeClr val="bg1"/>
                </a:solidFill>
              </a:rPr>
              <a:t>oración</a:t>
            </a:r>
            <a:r>
              <a:rPr lang="es-VE" sz="3200" dirty="0">
                <a:solidFill>
                  <a:schemeClr val="bg1"/>
                </a:solidFill>
              </a:rPr>
              <a:t> de fe sanará al enfermo y el Señor lo levantará. Y </a:t>
            </a:r>
            <a:r>
              <a:rPr lang="es-VE" sz="3200" u="sng" dirty="0">
                <a:solidFill>
                  <a:schemeClr val="bg1"/>
                </a:solidFill>
              </a:rPr>
              <a:t>si ha pecado</a:t>
            </a:r>
            <a:r>
              <a:rPr lang="es-VE" sz="3200" dirty="0">
                <a:solidFill>
                  <a:schemeClr val="bg1"/>
                </a:solidFill>
              </a:rPr>
              <a:t>, su pecado se le perdonará. </a:t>
            </a:r>
            <a:r>
              <a:rPr lang="es-VE" sz="3200" baseline="30000" dirty="0">
                <a:solidFill>
                  <a:schemeClr val="bg1"/>
                </a:solidFill>
              </a:rPr>
              <a:t>16</a:t>
            </a:r>
            <a:r>
              <a:rPr lang="es-VE" sz="3200" dirty="0">
                <a:solidFill>
                  <a:schemeClr val="bg1"/>
                </a:solidFill>
              </a:rPr>
              <a:t>Por eso, confiésense unos a otros sus pecados, y </a:t>
            </a:r>
            <a:r>
              <a:rPr lang="es-VE" sz="3200" b="1" dirty="0">
                <a:solidFill>
                  <a:schemeClr val="bg1"/>
                </a:solidFill>
              </a:rPr>
              <a:t>oren</a:t>
            </a:r>
            <a:r>
              <a:rPr lang="es-VE" sz="3200" dirty="0">
                <a:solidFill>
                  <a:schemeClr val="bg1"/>
                </a:solidFill>
              </a:rPr>
              <a:t> unos por otros, para que sean sanados.</a:t>
            </a:r>
            <a:endParaRPr lang="en-US" sz="3200" dirty="0">
              <a:solidFill>
                <a:schemeClr val="bg1"/>
              </a:solidFill>
            </a:endParaRPr>
          </a:p>
          <a:p>
            <a:pPr lvl="0" hangingPunct="0"/>
            <a:r>
              <a:rPr lang="es-VE" sz="3200" dirty="0">
                <a:solidFill>
                  <a:schemeClr val="bg1"/>
                </a:solidFill>
              </a:rPr>
              <a:t> La </a:t>
            </a:r>
            <a:r>
              <a:rPr lang="es-VE" sz="3200" b="1" dirty="0">
                <a:solidFill>
                  <a:schemeClr val="bg1"/>
                </a:solidFill>
              </a:rPr>
              <a:t>oración</a:t>
            </a:r>
            <a:r>
              <a:rPr lang="es-VE" sz="3200" dirty="0">
                <a:solidFill>
                  <a:schemeClr val="bg1"/>
                </a:solidFill>
              </a:rPr>
              <a:t> del justo es poderosa y eficaz. </a:t>
            </a:r>
            <a:r>
              <a:rPr lang="es-VE" sz="3200" baseline="30000" dirty="0">
                <a:solidFill>
                  <a:schemeClr val="bg1"/>
                </a:solidFill>
              </a:rPr>
              <a:t>17</a:t>
            </a:r>
            <a:r>
              <a:rPr lang="es-VE" sz="3200" dirty="0">
                <a:solidFill>
                  <a:schemeClr val="bg1"/>
                </a:solidFill>
              </a:rPr>
              <a:t>Elías era un hombre con debilidades como las nuestras. Con fervor </a:t>
            </a:r>
            <a:r>
              <a:rPr lang="es-VE" sz="3200" b="1" dirty="0">
                <a:solidFill>
                  <a:schemeClr val="bg1"/>
                </a:solidFill>
              </a:rPr>
              <a:t>oró</a:t>
            </a:r>
            <a:r>
              <a:rPr lang="es-VE" sz="3200" dirty="0">
                <a:solidFill>
                  <a:schemeClr val="bg1"/>
                </a:solidFill>
              </a:rPr>
              <a:t> que no lloviera, y no llovió sobre la tierra durante tres años y medio. </a:t>
            </a:r>
            <a:r>
              <a:rPr lang="es-VE" sz="3200" baseline="30000" dirty="0">
                <a:solidFill>
                  <a:schemeClr val="bg1"/>
                </a:solidFill>
              </a:rPr>
              <a:t>18</a:t>
            </a:r>
            <a:r>
              <a:rPr lang="es-VE" sz="3200" dirty="0">
                <a:solidFill>
                  <a:schemeClr val="bg1"/>
                </a:solidFill>
              </a:rPr>
              <a:t>Volvió a </a:t>
            </a:r>
            <a:r>
              <a:rPr lang="es-VE" sz="3200" b="1" dirty="0">
                <a:solidFill>
                  <a:schemeClr val="bg1"/>
                </a:solidFill>
              </a:rPr>
              <a:t>orar</a:t>
            </a:r>
            <a:r>
              <a:rPr lang="es-VE" sz="3200" dirty="0">
                <a:solidFill>
                  <a:schemeClr val="bg1"/>
                </a:solidFill>
              </a:rPr>
              <a:t>, y el cielo dio su lluvia y la tierra produjo sus frutos.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2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ES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Observaciones obvias: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Las enfermedades son inevitables.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En casos de enfermedad hay que orar. (“orar” ocurre 6 veces)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La persona enferma o incapacitada debe tomar la iniciativa de pedir ayuda.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Cada creyente debe ser miembro de una iglesia local.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Las iglesias locales deben tener una pluralidad de ancianos. (No dice “llamar al anciano”.)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Los ancianos oran y </a:t>
            </a:r>
            <a:r>
              <a:rPr lang="es-ES" sz="2800" dirty="0" err="1">
                <a:solidFill>
                  <a:schemeClr val="bg1"/>
                </a:solidFill>
              </a:rPr>
              <a:t>unjen</a:t>
            </a:r>
            <a:r>
              <a:rPr lang="es-ES" sz="2800" dirty="0">
                <a:solidFill>
                  <a:schemeClr val="bg1"/>
                </a:solidFill>
              </a:rPr>
              <a:t> juntos.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Es el Señor que levantará al enfermo.</a:t>
            </a:r>
          </a:p>
          <a:p>
            <a:pPr marL="457200" indent="-457200" hangingPunct="0">
              <a:buFont typeface="Wingdings" panose="05000000000000000000" pitchFamily="2" charset="2"/>
              <a:buChar char="v"/>
            </a:pPr>
            <a:r>
              <a:rPr lang="es-ES" sz="2800" dirty="0">
                <a:solidFill>
                  <a:schemeClr val="bg1"/>
                </a:solidFill>
              </a:rPr>
              <a:t>Hay que orar fervientemente y con fe.</a:t>
            </a:r>
          </a:p>
        </p:txBody>
      </p:sp>
    </p:spTree>
    <p:extLst>
      <p:ext uri="{BB962C8B-B14F-4D97-AF65-F5344CB8AC3E}">
        <p14:creationId xmlns:p14="http://schemas.microsoft.com/office/powerpoint/2010/main" val="257611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En caso de extravío (v.19-20)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baseline="30000" dirty="0">
                <a:solidFill>
                  <a:schemeClr val="bg1"/>
                </a:solidFill>
              </a:rPr>
              <a:t>19</a:t>
            </a:r>
            <a:r>
              <a:rPr lang="es-VE" sz="3200" dirty="0">
                <a:solidFill>
                  <a:schemeClr val="bg1"/>
                </a:solidFill>
              </a:rPr>
              <a:t>Hermanos míos, si alguno de ustedes </a:t>
            </a:r>
            <a:r>
              <a:rPr lang="es-VE" sz="3200" u="sng" dirty="0">
                <a:solidFill>
                  <a:schemeClr val="bg1"/>
                </a:solidFill>
              </a:rPr>
              <a:t>se extravía de la verdad</a:t>
            </a:r>
            <a:r>
              <a:rPr lang="es-VE" sz="3200" dirty="0">
                <a:solidFill>
                  <a:schemeClr val="bg1"/>
                </a:solidFill>
              </a:rPr>
              <a:t>, y otro lo hace volver a ella, </a:t>
            </a:r>
            <a:r>
              <a:rPr lang="es-VE" sz="3200" baseline="30000" dirty="0">
                <a:solidFill>
                  <a:schemeClr val="bg1"/>
                </a:solidFill>
              </a:rPr>
              <a:t>20</a:t>
            </a:r>
            <a:r>
              <a:rPr lang="es-VE" sz="3200" dirty="0">
                <a:solidFill>
                  <a:schemeClr val="bg1"/>
                </a:solidFill>
              </a:rPr>
              <a:t>recuerden que quien hace volver a un pecador de su extravío, </a:t>
            </a:r>
            <a:r>
              <a:rPr lang="es-VE" sz="3200" u="sng" dirty="0">
                <a:solidFill>
                  <a:schemeClr val="bg1"/>
                </a:solidFill>
              </a:rPr>
              <a:t>lo salvará de la muerte</a:t>
            </a:r>
            <a:r>
              <a:rPr lang="es-VE" sz="3200" dirty="0">
                <a:solidFill>
                  <a:schemeClr val="bg1"/>
                </a:solidFill>
              </a:rPr>
              <a:t> y cubrirá muchísimos pecados.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01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600" b="1" dirty="0">
                <a:solidFill>
                  <a:schemeClr val="bg1"/>
                </a:solidFill>
              </a:rPr>
              <a:t>Santiago 2:26 </a:t>
            </a:r>
            <a:r>
              <a:rPr lang="en-US" sz="3600" b="1" baseline="30000" dirty="0">
                <a:solidFill>
                  <a:schemeClr val="bg1"/>
                </a:solidFill>
              </a:rPr>
              <a:t>NVI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lvl="0" hangingPunct="0"/>
            <a:r>
              <a:rPr lang="en-US" sz="3600" dirty="0" err="1">
                <a:solidFill>
                  <a:schemeClr val="bg1"/>
                </a:solidFill>
              </a:rPr>
              <a:t>Pues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como</a:t>
            </a:r>
            <a:r>
              <a:rPr lang="en-US" sz="3600" dirty="0">
                <a:solidFill>
                  <a:schemeClr val="bg1"/>
                </a:solidFill>
              </a:rPr>
              <a:t> el </a:t>
            </a:r>
            <a:r>
              <a:rPr lang="en-US" sz="3600" dirty="0" err="1">
                <a:solidFill>
                  <a:schemeClr val="bg1"/>
                </a:solidFill>
              </a:rPr>
              <a:t>cuerpo</a:t>
            </a:r>
            <a:r>
              <a:rPr lang="en-US" sz="3600" dirty="0">
                <a:solidFill>
                  <a:schemeClr val="bg1"/>
                </a:solidFill>
              </a:rPr>
              <a:t> sin el </a:t>
            </a:r>
            <a:r>
              <a:rPr lang="en-US" sz="3600" dirty="0" err="1">
                <a:solidFill>
                  <a:schemeClr val="bg1"/>
                </a:solidFill>
              </a:rPr>
              <a:t>espíritu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está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muerto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así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también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u="sng" dirty="0">
                <a:solidFill>
                  <a:schemeClr val="bg1"/>
                </a:solidFill>
              </a:rPr>
              <a:t>la </a:t>
            </a:r>
            <a:r>
              <a:rPr lang="en-US" sz="3600" u="sng" dirty="0" err="1">
                <a:solidFill>
                  <a:schemeClr val="bg1"/>
                </a:solidFill>
              </a:rPr>
              <a:t>fe</a:t>
            </a:r>
            <a:r>
              <a:rPr lang="en-US" sz="3600" u="sng" dirty="0">
                <a:solidFill>
                  <a:schemeClr val="bg1"/>
                </a:solidFill>
              </a:rPr>
              <a:t> sin </a:t>
            </a:r>
            <a:r>
              <a:rPr lang="en-US" sz="3600" u="sng" dirty="0" err="1">
                <a:solidFill>
                  <a:schemeClr val="bg1"/>
                </a:solidFill>
              </a:rPr>
              <a:t>obras</a:t>
            </a:r>
            <a:r>
              <a:rPr lang="en-US" sz="3600" u="sng" dirty="0">
                <a:solidFill>
                  <a:schemeClr val="bg1"/>
                </a:solidFill>
              </a:rPr>
              <a:t> </a:t>
            </a:r>
            <a:r>
              <a:rPr lang="en-US" sz="3600" u="sng" dirty="0" err="1">
                <a:solidFill>
                  <a:schemeClr val="bg1"/>
                </a:solidFill>
              </a:rPr>
              <a:t>está</a:t>
            </a:r>
            <a:r>
              <a:rPr lang="en-US" sz="3600" u="sng" dirty="0">
                <a:solidFill>
                  <a:schemeClr val="bg1"/>
                </a:solidFill>
              </a:rPr>
              <a:t> </a:t>
            </a:r>
            <a:r>
              <a:rPr lang="en-US" sz="3600" u="sng" dirty="0" err="1">
                <a:solidFill>
                  <a:schemeClr val="bg1"/>
                </a:solidFill>
              </a:rPr>
              <a:t>muerta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23" name="Group 22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25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4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503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81534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4000" dirty="0" smtClean="0">
                <a:solidFill>
                  <a:schemeClr val="bg1"/>
                </a:solidFill>
              </a:rPr>
              <a:t>Esta carta...</a:t>
            </a:r>
          </a:p>
          <a:p>
            <a:pPr hangingPunct="0"/>
            <a:r>
              <a:rPr lang="es-VE" sz="4000" dirty="0" smtClean="0">
                <a:solidFill>
                  <a:schemeClr val="bg1"/>
                </a:solidFill>
              </a:rPr>
              <a:t>no </a:t>
            </a:r>
            <a:r>
              <a:rPr lang="es-VE" sz="4000" dirty="0">
                <a:solidFill>
                  <a:schemeClr val="bg1"/>
                </a:solidFill>
              </a:rPr>
              <a:t>se trata </a:t>
            </a:r>
            <a:r>
              <a:rPr lang="es-VE" sz="4000" dirty="0" smtClean="0">
                <a:solidFill>
                  <a:schemeClr val="bg1"/>
                </a:solidFill>
              </a:rPr>
              <a:t>de </a:t>
            </a:r>
            <a:r>
              <a:rPr lang="es-VE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llegar a ser</a:t>
            </a:r>
            <a:r>
              <a:rPr lang="es-VE" sz="4000" dirty="0">
                <a:solidFill>
                  <a:schemeClr val="bg1"/>
                </a:solidFill>
              </a:rPr>
              <a:t> un cristiano, sino de </a:t>
            </a:r>
            <a:r>
              <a:rPr lang="es-VE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vivir</a:t>
            </a:r>
            <a:r>
              <a:rPr lang="es-VE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4000" dirty="0">
                <a:solidFill>
                  <a:schemeClr val="bg1"/>
                </a:solidFill>
              </a:rPr>
              <a:t>con fe la vida cristiana</a:t>
            </a:r>
            <a:r>
              <a:rPr lang="es-VE" sz="4000" dirty="0" smtClean="0">
                <a:solidFill>
                  <a:schemeClr val="bg1"/>
                </a:solidFill>
              </a:rPr>
              <a:t>.</a:t>
            </a:r>
          </a:p>
          <a:p>
            <a:pPr hangingPunct="0"/>
            <a:endParaRPr lang="es-VE" sz="4000" dirty="0" smtClean="0">
              <a:solidFill>
                <a:schemeClr val="bg1"/>
              </a:solidFill>
            </a:endParaRPr>
          </a:p>
          <a:p>
            <a:pPr hangingPunct="0"/>
            <a:endParaRPr lang="en-US" sz="4000" dirty="0">
              <a:solidFill>
                <a:schemeClr val="bg1"/>
              </a:solidFill>
            </a:endParaRPr>
          </a:p>
          <a:p>
            <a:pPr algn="ctr" hangingPunct="0"/>
            <a:r>
              <a:rPr lang="es-VE" sz="5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Si tienes fe, </a:t>
            </a:r>
            <a:r>
              <a:rPr lang="es-VE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demuéstrala!</a:t>
            </a:r>
            <a:endParaRPr lang="en-US" sz="4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5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43000"/>
            <a:ext cx="8305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ES" sz="4000" dirty="0">
                <a:solidFill>
                  <a:schemeClr val="bg1"/>
                </a:solidFill>
              </a:rPr>
              <a:t>Santiago escribió su carta a un grupo de personas dispersadas y perseguidas, que tenían </a:t>
            </a:r>
            <a:r>
              <a:rPr lang="es-ES" sz="4000" dirty="0" smtClean="0">
                <a:solidFill>
                  <a:schemeClr val="bg1"/>
                </a:solidFill>
              </a:rPr>
              <a:t>el </a:t>
            </a:r>
            <a:r>
              <a:rPr lang="es-ES" sz="4000" dirty="0">
                <a:solidFill>
                  <a:schemeClr val="bg1"/>
                </a:solidFill>
              </a:rPr>
              <a:t>reto de mantener viva su fe en medio de varias dificultades y muchas </a:t>
            </a:r>
            <a:r>
              <a:rPr lang="es-ES" sz="4000" dirty="0" smtClean="0">
                <a:solidFill>
                  <a:schemeClr val="bg1"/>
                </a:solidFill>
              </a:rPr>
              <a:t>tentaciones...</a:t>
            </a:r>
          </a:p>
          <a:p>
            <a:pPr algn="ctr" hangingPunct="0"/>
            <a:r>
              <a:rPr lang="es-ES" sz="6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¡como </a:t>
            </a:r>
            <a:r>
              <a:rPr lang="es-ES" sz="6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nosotros!</a:t>
            </a:r>
            <a:endParaRPr lang="en-US" sz="6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0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VE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prueba de la </a:t>
            </a:r>
            <a:r>
              <a:rPr lang="es-VE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</a:p>
          <a:p>
            <a:pPr algn="ctr" hangingPunct="0"/>
            <a:r>
              <a:rPr lang="es-VE" sz="2800" dirty="0" smtClean="0">
                <a:solidFill>
                  <a:srgbClr val="007FDE"/>
                </a:solidFill>
              </a:rPr>
              <a:t>(1:2-18)</a:t>
            </a:r>
          </a:p>
          <a:p>
            <a:pPr algn="ctr" hangingPunct="0"/>
            <a:endParaRPr lang="en-US" sz="2400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1:1-12 – El propósito de las </a:t>
            </a:r>
            <a:r>
              <a:rPr lang="es-ES" sz="3200" b="1" dirty="0" smtClean="0">
                <a:solidFill>
                  <a:schemeClr val="bg1"/>
                </a:solidFill>
              </a:rPr>
              <a:t>pruebas</a:t>
            </a:r>
          </a:p>
          <a:p>
            <a:pPr hangingPunct="0"/>
            <a:endParaRPr lang="es-ES" sz="3200" b="1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 smtClean="0">
                <a:solidFill>
                  <a:schemeClr val="bg1"/>
                </a:solidFill>
              </a:rPr>
              <a:t>1:13-18 </a:t>
            </a:r>
            <a:r>
              <a:rPr lang="es-ES" sz="3200" b="1" dirty="0">
                <a:solidFill>
                  <a:schemeClr val="bg1"/>
                </a:solidFill>
              </a:rPr>
              <a:t>– La fuente de las </a:t>
            </a:r>
            <a:r>
              <a:rPr lang="es-ES" sz="3200" b="1" dirty="0" smtClean="0">
                <a:solidFill>
                  <a:schemeClr val="bg1"/>
                </a:solidFill>
              </a:rPr>
              <a:t>tentaciones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860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Siete características </a:t>
            </a:r>
            <a:r>
              <a:rPr lang="es-E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fe </a:t>
            </a:r>
            <a:r>
              <a:rPr lang="es-E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viviente</a:t>
            </a:r>
            <a:endParaRPr lang="es-VE" sz="4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hangingPunct="0"/>
            <a:r>
              <a:rPr lang="es-ES" sz="2800" dirty="0" smtClean="0">
                <a:solidFill>
                  <a:srgbClr val="007FDE"/>
                </a:solidFill>
              </a:rPr>
              <a:t>(signos vitales)</a:t>
            </a:r>
          </a:p>
          <a:p>
            <a:pPr algn="ctr" hangingPunct="0"/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obedece la Palabra de Dios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es-VE" sz="2800" dirty="0">
                <a:solidFill>
                  <a:srgbClr val="007FDE"/>
                </a:solidFill>
              </a:rPr>
              <a:t>(</a:t>
            </a:r>
            <a:r>
              <a:rPr lang="es-VE" sz="2800" dirty="0" smtClean="0">
                <a:solidFill>
                  <a:srgbClr val="007FDE"/>
                </a:solidFill>
              </a:rPr>
              <a:t>1:19-27)</a:t>
            </a:r>
            <a:endParaRPr lang="es-VE" sz="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hangingPunct="0"/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evita el 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favoritismo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es-VE" sz="2800" dirty="0" smtClean="0">
                <a:solidFill>
                  <a:srgbClr val="007FDE"/>
                </a:solidFill>
              </a:rPr>
              <a:t>(2:1-13)</a:t>
            </a: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madura haciendo 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obras justas.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(2:14-26</a:t>
            </a:r>
            <a:r>
              <a:rPr lang="es-VE" sz="2800" dirty="0" smtClean="0">
                <a:solidFill>
                  <a:srgbClr val="007FDE"/>
                </a:solidFill>
              </a:rPr>
              <a:t>)</a:t>
            </a: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controla la lengua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 smtClean="0">
                <a:solidFill>
                  <a:srgbClr val="007FDE"/>
                </a:solidFill>
              </a:rPr>
              <a:t>(3:1-12)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demuestra la sabiduría divina.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</a:t>
            </a:r>
            <a:r>
              <a:rPr lang="es-VE" sz="2800" dirty="0" smtClean="0">
                <a:solidFill>
                  <a:srgbClr val="007FDE"/>
                </a:solidFill>
              </a:rPr>
              <a:t>3:13-18)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responde con humildad.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(4:1-12)</a:t>
            </a:r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reconoce su dependencia en Dios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(4:13—5:6)</a:t>
            </a:r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endParaRPr lang="es-VE" sz="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57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E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 en la venida de Cristo enrumba nuestro presente.</a:t>
            </a:r>
          </a:p>
          <a:p>
            <a:pPr algn="ctr" hangingPunct="0"/>
            <a:r>
              <a:rPr lang="es-VE" sz="2800" dirty="0">
                <a:solidFill>
                  <a:srgbClr val="007FDE"/>
                </a:solidFill>
              </a:rPr>
              <a:t>(5:7-12)</a:t>
            </a:r>
            <a:endParaRPr lang="es-VE" sz="2800" dirty="0" smtClean="0">
              <a:solidFill>
                <a:srgbClr val="007FDE"/>
              </a:solidFill>
            </a:endParaRPr>
          </a:p>
          <a:p>
            <a:pPr algn="ctr" hangingPunct="0"/>
            <a:endParaRPr lang="en-US" sz="2400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No quejarnos de los demás creyentes (7-9)</a:t>
            </a:r>
            <a:endParaRPr lang="es-ES" sz="3200" b="1" dirty="0" smtClean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 smtClean="0">
                <a:solidFill>
                  <a:schemeClr val="bg1"/>
                </a:solidFill>
              </a:rPr>
              <a:t>No </a:t>
            </a:r>
            <a:r>
              <a:rPr lang="es-ES" sz="3200" b="1" dirty="0">
                <a:solidFill>
                  <a:schemeClr val="bg1"/>
                </a:solidFill>
              </a:rPr>
              <a:t>rendirnos frente al sufrimiento (10-11)</a:t>
            </a:r>
            <a:endParaRPr lang="es-ES" sz="3200" b="1" dirty="0" smtClean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 smtClean="0">
                <a:solidFill>
                  <a:schemeClr val="bg1"/>
                </a:solidFill>
              </a:rPr>
              <a:t>No </a:t>
            </a:r>
            <a:r>
              <a:rPr lang="es-ES" sz="3200" b="1" dirty="0">
                <a:solidFill>
                  <a:schemeClr val="bg1"/>
                </a:solidFill>
              </a:rPr>
              <a:t>perder nuestra integridad (12)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83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Juan 15:5, 8 NVI</a:t>
            </a:r>
          </a:p>
          <a:p>
            <a:pPr lvl="0" hangingPunct="0"/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5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»Yo soy la vid y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ustedes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son las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ramas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El que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permanece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mí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como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yo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él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dará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mucho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fruto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;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separados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de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mí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no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pueden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ustedes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hacer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nada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  ... </a:t>
            </a:r>
          </a:p>
          <a:p>
            <a:pPr lvl="0" hangingPunct="0"/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8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Mi Padre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es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glorificado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cuando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ustedes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dan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mucho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fruto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y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muestran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así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que son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mis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discípulos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lvl="0" hangingPunct="0"/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  <a:p>
            <a:pPr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1 Pedro 5:14-1:1 NVI</a:t>
            </a:r>
          </a:p>
          <a:p>
            <a:pPr lvl="0" hangingPunct="0"/>
            <a:r>
              <a:rPr lang="en-US" sz="3200" baseline="30000" dirty="0">
                <a:solidFill>
                  <a:schemeClr val="bg1">
                    <a:lumMod val="95000"/>
                  </a:schemeClr>
                </a:solidFill>
              </a:rPr>
              <a:t>14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Salúdense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los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unos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los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otros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con un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beso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de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amor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fraternal. Paz a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todos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ustedes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que </a:t>
            </a:r>
            <a:r>
              <a:rPr lang="en-US" sz="3200" dirty="0" err="1">
                <a:solidFill>
                  <a:schemeClr val="bg1">
                    <a:lumMod val="95000"/>
                  </a:schemeClr>
                </a:solidFill>
              </a:rPr>
              <a:t>están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u="sng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</a:rPr>
              <a:t> Cristo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lvl="0" hangingPunct="0"/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4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Demostremos nuestra fe buscando a Dios </a:t>
            </a:r>
            <a: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E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 </a:t>
            </a:r>
            <a: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condición.</a:t>
            </a:r>
            <a:endParaRPr lang="es-ES" sz="4400" b="1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hangingPunct="0"/>
            <a:r>
              <a:rPr lang="es-VE" sz="2800" dirty="0">
                <a:solidFill>
                  <a:srgbClr val="007FDE"/>
                </a:solidFill>
              </a:rPr>
              <a:t>(</a:t>
            </a:r>
            <a:r>
              <a:rPr lang="es-VE" sz="2800" dirty="0" smtClean="0">
                <a:solidFill>
                  <a:srgbClr val="007FDE"/>
                </a:solidFill>
              </a:rPr>
              <a:t>5:13-20)</a:t>
            </a:r>
          </a:p>
          <a:p>
            <a:pPr algn="ctr" hangingPunct="0"/>
            <a:endParaRPr lang="en-US" sz="2400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En aflicción o angustia (v.13a</a:t>
            </a:r>
            <a:r>
              <a:rPr lang="es-ES" sz="3200" b="1" dirty="0" smtClean="0">
                <a:solidFill>
                  <a:schemeClr val="bg1"/>
                </a:solidFill>
              </a:rPr>
              <a:t>)</a:t>
            </a:r>
          </a:p>
          <a:p>
            <a:pPr hangingPunct="0"/>
            <a:r>
              <a:rPr lang="es-ES" sz="3200" b="1" dirty="0" smtClean="0">
                <a:solidFill>
                  <a:schemeClr val="bg1"/>
                </a:solidFill>
              </a:rPr>
              <a:t>En </a:t>
            </a:r>
            <a:r>
              <a:rPr lang="es-ES" sz="3200" b="1" dirty="0">
                <a:solidFill>
                  <a:schemeClr val="bg1"/>
                </a:solidFill>
              </a:rPr>
              <a:t>momentos de buen ánimo (v.13b)</a:t>
            </a:r>
            <a:endParaRPr lang="es-ES" sz="3200" b="1" dirty="0" smtClean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En la enfermedad o debilidad (v.14-18)</a:t>
            </a: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En </a:t>
            </a:r>
            <a:r>
              <a:rPr lang="es-ES" sz="3200" b="1" dirty="0" smtClean="0">
                <a:solidFill>
                  <a:schemeClr val="bg1"/>
                </a:solidFill>
              </a:rPr>
              <a:t>caso de </a:t>
            </a:r>
            <a:r>
              <a:rPr lang="es-ES" sz="3200" b="1" dirty="0">
                <a:solidFill>
                  <a:schemeClr val="bg1"/>
                </a:solidFill>
              </a:rPr>
              <a:t>extravío (v.19-20)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8134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4890</TotalTime>
  <Words>769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216</cp:revision>
  <dcterms:created xsi:type="dcterms:W3CDTF">2016-11-04T18:57:30Z</dcterms:created>
  <dcterms:modified xsi:type="dcterms:W3CDTF">2017-01-29T11:26:44Z</dcterms:modified>
</cp:coreProperties>
</file>