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8" r:id="rId8"/>
    <p:sldId id="261" r:id="rId9"/>
    <p:sldId id="262" r:id="rId10"/>
    <p:sldId id="263" r:id="rId11"/>
    <p:sldId id="266" r:id="rId12"/>
    <p:sldId id="264" r:id="rId13"/>
    <p:sldId id="267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57150"/>
            <a:ext cx="2895600" cy="216694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4855464"/>
            <a:ext cx="758952" cy="185166"/>
          </a:xfrm>
        </p:spPr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166"/>
          </a:xfrm>
        </p:spPr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165622"/>
            <a:ext cx="86868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3C1CF1-20F9-462E-8FF2-E8C493E035A4}" type="datetimeFigureOut">
              <a:rPr lang="en-US" smtClean="0"/>
              <a:t>2019-01-21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A836DD-480B-42C4-B12F-ED18309314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ateo+25&amp;version=NVI#fes-NVI-23995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Libs\Documents\00000 Docs\David\Speaking\Parábolas - Parables\Los talentos\Bens dinhei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5750"/>
            <a:ext cx="6248400" cy="30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381000" y="3092317"/>
            <a:ext cx="8458200" cy="914400"/>
          </a:xfrm>
        </p:spPr>
        <p:txBody>
          <a:bodyPr/>
          <a:lstStyle/>
          <a:p>
            <a:r>
              <a:rPr lang="en-US" dirty="0" smtClean="0"/>
              <a:t>Mateo 25:14-30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475" y="4045331"/>
            <a:ext cx="8686800" cy="888619"/>
          </a:xfrm>
        </p:spPr>
        <p:txBody>
          <a:bodyPr>
            <a:normAutofit/>
          </a:bodyPr>
          <a:lstStyle/>
          <a:p>
            <a:r>
              <a:rPr lang="es-ES" dirty="0"/>
              <a:t>Quien nada </a:t>
            </a:r>
            <a:r>
              <a:rPr lang="es-ES" dirty="0" smtClean="0"/>
              <a:t>arriesga </a:t>
            </a:r>
            <a:r>
              <a:rPr lang="es-ES" dirty="0"/>
              <a:t>nada </a:t>
            </a:r>
            <a:r>
              <a:rPr lang="es-ES" dirty="0" smtClean="0"/>
              <a:t>gana.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1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El Tribunal de Cristo </a:t>
            </a:r>
            <a:r>
              <a:rPr lang="es-VE" sz="2700" cap="none" dirty="0" smtClean="0"/>
              <a:t>(recompensas, galardones</a:t>
            </a:r>
            <a:r>
              <a:rPr lang="es-VE" sz="2700" dirty="0" smtClean="0"/>
              <a:t>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b="1" dirty="0"/>
              <a:t>El Tribunal de Cristo </a:t>
            </a:r>
            <a:r>
              <a:rPr lang="es-ES" sz="2400" dirty="0"/>
              <a:t>no determina la salvación; esa fue determinada por el sacrificio de Cristo a nuestro favor (1 Juan 2:2), y nuestra fe en Él (Juan 3:16). Todos nuestros pecados están perdonados y nunca seremos condenados por ellos (Romanos 8:1). No debemos mirar el Tribunal de Cristo como el juicio de Dios a nuestros pecados, sino más bien como la recompensa de Dios por nuestras vidas. Sí, como dicen las Escrituras, tendremos que dar cuenta de nuestras vidas</a:t>
            </a:r>
            <a:r>
              <a:rPr lang="es-ES" sz="2400" dirty="0" smtClean="0"/>
              <a:t>.</a:t>
            </a:r>
          </a:p>
          <a:p>
            <a:pPr algn="r"/>
            <a:r>
              <a:rPr lang="en-US" sz="1600" dirty="0"/>
              <a:t>https://</a:t>
            </a:r>
            <a:r>
              <a:rPr lang="en-US" sz="1600" dirty="0" err="1"/>
              <a:t>www.gotquestions.org</a:t>
            </a:r>
            <a:r>
              <a:rPr lang="en-US" sz="1600" dirty="0"/>
              <a:t>/</a:t>
            </a:r>
            <a:r>
              <a:rPr lang="en-US" sz="1600" dirty="0" err="1"/>
              <a:t>Espanol</a:t>
            </a:r>
            <a:r>
              <a:rPr lang="en-US" sz="1600" dirty="0"/>
              <a:t>/tribunal-</a:t>
            </a:r>
            <a:r>
              <a:rPr lang="en-US" sz="1600" dirty="0" err="1"/>
              <a:t>Cristo.html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637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El Tribunal de Cristo </a:t>
            </a:r>
            <a:r>
              <a:rPr lang="es-VE" sz="2700" cap="none" dirty="0" smtClean="0"/>
              <a:t>(recompensas, galardones</a:t>
            </a:r>
            <a:r>
              <a:rPr lang="es-VE" sz="2700" dirty="0" smtClean="0"/>
              <a:t>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/>
              <a:t>En el Tribunal de Cristo, los creyentes son recompensados en base a cuán fielmente sirvieron a Cristo (1 Corintios 9:24-27; 2 Timoteo 2:5). Las cosas por las que creo que seremos juzgados serán; qué tan bien obedecimos a la Gran Comisión (Mateo 28:18-20), qué tan victoriosos fuimos sobre el pecado (Romanos 6:1-4), qué tanto controlamos nuestra lengua (Santiago 3:1-9), etc. La Biblia habla de creyentes recibiendo coronas por diferentes cosas, basadas en cuán fielmente sirvieron a </a:t>
            </a:r>
            <a:r>
              <a:rPr lang="es-ES" sz="2400" dirty="0" smtClean="0"/>
              <a:t>Cristo...</a:t>
            </a:r>
          </a:p>
          <a:p>
            <a:pPr algn="r"/>
            <a:r>
              <a:rPr lang="en-US" sz="1600" dirty="0"/>
              <a:t>https://</a:t>
            </a:r>
            <a:r>
              <a:rPr lang="en-US" sz="1600" dirty="0" err="1"/>
              <a:t>www.gotquestions.org</a:t>
            </a:r>
            <a:r>
              <a:rPr lang="en-US" sz="1600" dirty="0"/>
              <a:t>/</a:t>
            </a:r>
            <a:r>
              <a:rPr lang="en-US" sz="1600" dirty="0" err="1"/>
              <a:t>Espanol</a:t>
            </a:r>
            <a:r>
              <a:rPr lang="en-US" sz="1600" dirty="0"/>
              <a:t>/tribunal-</a:t>
            </a:r>
            <a:r>
              <a:rPr lang="en-US" sz="1600" dirty="0" err="1"/>
              <a:t>Cristo.html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8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1 Juan 2:28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b="1" baseline="30000" dirty="0" err="1" smtClean="0"/>
              <a:t>28</a:t>
            </a:r>
            <a:r>
              <a:rPr lang="es-ES" sz="2200" dirty="0" err="1" smtClean="0"/>
              <a:t>Y</a:t>
            </a:r>
            <a:r>
              <a:rPr lang="es-ES" sz="2200" dirty="0" smtClean="0"/>
              <a:t> </a:t>
            </a:r>
            <a:r>
              <a:rPr lang="es-ES" sz="2200" dirty="0"/>
              <a:t>ahora, queridos hijos, </a:t>
            </a:r>
            <a:r>
              <a:rPr lang="es-ES" sz="2200" dirty="0" smtClean="0"/>
              <a:t>permanezcamos</a:t>
            </a:r>
            <a:r>
              <a:rPr lang="es-ES" sz="2200" dirty="0"/>
              <a:t> en él para que, cuando se manifieste, podamos presentarnos ante él confiadamente, </a:t>
            </a:r>
            <a:r>
              <a:rPr lang="es-ES" sz="2200" u="sng" dirty="0"/>
              <a:t>seguros de no ser avergonzados en su venida</a:t>
            </a:r>
            <a:r>
              <a:rPr lang="es-ES" sz="22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162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796917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es-VE" sz="2800" b="1" dirty="0"/>
              <a:t>Dios quiere que le rindas una "ganancia".</a:t>
            </a:r>
            <a:r>
              <a:rPr lang="en-US" sz="2800" b="1" dirty="0"/>
              <a:t/>
            </a:r>
            <a:br>
              <a:rPr lang="en-US" sz="2800" b="1" dirty="0"/>
            </a:b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0475" y="2749931"/>
            <a:ext cx="8686800" cy="888619"/>
          </a:xfrm>
        </p:spPr>
        <p:txBody>
          <a:bodyPr>
            <a:normAutofit fontScale="90000"/>
          </a:bodyPr>
          <a:lstStyle/>
          <a:p>
            <a:pPr algn="ctr" hangingPunct="0"/>
            <a:r>
              <a:rPr lang="es-VE" b="1" dirty="0" smtClean="0">
                <a:effectLst/>
              </a:rPr>
              <a:t>¡</a:t>
            </a:r>
            <a:r>
              <a:rPr lang="es-VE" b="1" dirty="0">
                <a:effectLst/>
              </a:rPr>
              <a:t>Aprovecha al máximo </a:t>
            </a:r>
            <a:r>
              <a:rPr lang="es-VE" b="1" dirty="0" smtClean="0">
                <a:effectLst/>
              </a:rPr>
              <a:t/>
            </a:r>
            <a:br>
              <a:rPr lang="es-VE" b="1" dirty="0" smtClean="0">
                <a:effectLst/>
              </a:rPr>
            </a:br>
            <a:r>
              <a:rPr lang="es-VE" b="1" dirty="0" smtClean="0">
                <a:effectLst/>
              </a:rPr>
              <a:t>las </a:t>
            </a:r>
            <a:r>
              <a:rPr lang="es-VE" b="1" dirty="0">
                <a:effectLst/>
              </a:rPr>
              <a:t>oportunidades y recursos </a:t>
            </a:r>
            <a:r>
              <a:rPr lang="es-VE" b="1" dirty="0" smtClean="0">
                <a:effectLst/>
              </a:rPr>
              <a:t/>
            </a:r>
            <a:br>
              <a:rPr lang="es-VE" b="1" dirty="0" smtClean="0">
                <a:effectLst/>
              </a:rPr>
            </a:br>
            <a:r>
              <a:rPr lang="es-VE" b="1" dirty="0" smtClean="0">
                <a:effectLst/>
              </a:rPr>
              <a:t>para </a:t>
            </a:r>
            <a:r>
              <a:rPr lang="es-VE" b="1" dirty="0">
                <a:effectLst/>
              </a:rPr>
              <a:t>la obra de Cristo</a:t>
            </a:r>
            <a:r>
              <a:rPr lang="es-VE" b="1" dirty="0" smtClean="0">
                <a:effectLst/>
              </a:rPr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31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Mateo </a:t>
            </a:r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VE" sz="2200" b="1" baseline="30000" dirty="0"/>
              <a:t>14 </a:t>
            </a:r>
            <a:r>
              <a:rPr lang="es-VE" sz="2200" dirty="0"/>
              <a:t>»El reino de los cielos será también como un hombre que, al emprender un viaje, llamó a sus siervos y les encargó sus bienes. </a:t>
            </a:r>
            <a:r>
              <a:rPr lang="es-VE" sz="2200" b="1" baseline="30000" dirty="0"/>
              <a:t>15 </a:t>
            </a:r>
            <a:r>
              <a:rPr lang="es-VE" sz="2200" dirty="0"/>
              <a:t>A uno le dio cinco mil monedas de oro,</a:t>
            </a:r>
            <a:r>
              <a:rPr lang="es-VE" sz="2200" baseline="30000" dirty="0"/>
              <a:t>[</a:t>
            </a:r>
            <a:r>
              <a:rPr lang="es-VE" sz="2200" u="sng" baseline="30000" dirty="0">
                <a:hlinkClick r:id="rId2" tooltip="See footnote a"/>
              </a:rPr>
              <a:t>a</a:t>
            </a:r>
            <a:r>
              <a:rPr lang="es-VE" sz="2200" baseline="30000" dirty="0"/>
              <a:t>]</a:t>
            </a:r>
            <a:r>
              <a:rPr lang="es-VE" sz="2200" dirty="0"/>
              <a:t> a otro dos mil y a otro solo mil, a cada uno según su capacidad. Luego se fue de viaje. </a:t>
            </a:r>
            <a:r>
              <a:rPr lang="es-VE" sz="2200" b="1" baseline="30000" dirty="0"/>
              <a:t>16 </a:t>
            </a:r>
            <a:r>
              <a:rPr lang="es-VE" sz="2200" dirty="0"/>
              <a:t>El que había recibido las cinco mil fue en seguida y negoció con ellas y ganó otras cinco mil. </a:t>
            </a:r>
            <a:r>
              <a:rPr lang="es-VE" sz="2200" b="1" baseline="30000" dirty="0"/>
              <a:t>17 </a:t>
            </a:r>
            <a:r>
              <a:rPr lang="es-VE" sz="2200" dirty="0"/>
              <a:t>Así mismo, el que recibió dos mil ganó otras dos mil. </a:t>
            </a:r>
            <a:r>
              <a:rPr lang="es-VE" sz="2200" b="1" baseline="30000" dirty="0"/>
              <a:t>18 </a:t>
            </a:r>
            <a:r>
              <a:rPr lang="es-VE" sz="2200" dirty="0"/>
              <a:t>Pero el que había recibido mil fue, cavó un hoyo en la tierra y escondió el dinero de su señor</a:t>
            </a:r>
            <a:r>
              <a:rPr lang="es-VE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165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Mateo </a:t>
            </a:r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65622"/>
            <a:ext cx="8915400" cy="3844528"/>
          </a:xfrm>
        </p:spPr>
        <p:txBody>
          <a:bodyPr>
            <a:noAutofit/>
          </a:bodyPr>
          <a:lstStyle/>
          <a:p>
            <a:pPr lvl="0"/>
            <a:r>
              <a:rPr lang="es-VE" sz="2200" b="1" baseline="30000" dirty="0" err="1" smtClean="0"/>
              <a:t>19</a:t>
            </a:r>
            <a:r>
              <a:rPr lang="es-VE" sz="2200" dirty="0" err="1" smtClean="0"/>
              <a:t>»</a:t>
            </a:r>
            <a:r>
              <a:rPr lang="es-VE" sz="2200" u="sng" dirty="0" err="1" smtClean="0"/>
              <a:t>Después</a:t>
            </a:r>
            <a:r>
              <a:rPr lang="es-VE" sz="2200" u="sng" dirty="0" smtClean="0"/>
              <a:t> </a:t>
            </a:r>
            <a:r>
              <a:rPr lang="es-VE" sz="2200" u="sng" dirty="0"/>
              <a:t>de mucho tiempo</a:t>
            </a:r>
            <a:r>
              <a:rPr lang="es-VE" sz="2200" dirty="0"/>
              <a:t> volvió el señor de aquellos siervos y arregló cuentas con ellos. </a:t>
            </a:r>
            <a:r>
              <a:rPr lang="es-VE" sz="2200" b="1" baseline="30000" dirty="0" err="1" smtClean="0"/>
              <a:t>20</a:t>
            </a:r>
            <a:r>
              <a:rPr lang="es-VE" sz="2200" dirty="0" err="1" smtClean="0"/>
              <a:t>El</a:t>
            </a:r>
            <a:r>
              <a:rPr lang="es-VE" sz="2200" dirty="0" smtClean="0"/>
              <a:t> </a:t>
            </a:r>
            <a:r>
              <a:rPr lang="es-VE" sz="2200" dirty="0"/>
              <a:t>que había recibido las cinco mil monedas llegó con las otras cinco mil. “Señor —dijo—, </a:t>
            </a:r>
            <a:r>
              <a:rPr lang="es-VE" sz="2200" u="sng" dirty="0"/>
              <a:t>usted me encargó cinco mil monedas</a:t>
            </a:r>
            <a:r>
              <a:rPr lang="es-VE" sz="2200" dirty="0"/>
              <a:t>. Mire, he ganado otras cinco mil”. </a:t>
            </a:r>
            <a:r>
              <a:rPr lang="es-VE" sz="2200" b="1" baseline="30000" dirty="0" err="1" smtClean="0"/>
              <a:t>21</a:t>
            </a:r>
            <a:r>
              <a:rPr lang="es-VE" sz="2200" dirty="0" err="1" smtClean="0"/>
              <a:t>Su</a:t>
            </a:r>
            <a:r>
              <a:rPr lang="es-VE" sz="2200" dirty="0" smtClean="0"/>
              <a:t> </a:t>
            </a:r>
            <a:r>
              <a:rPr lang="es-VE" sz="2200" dirty="0"/>
              <a:t>señor le respondió: “¡</a:t>
            </a:r>
            <a:r>
              <a:rPr lang="es-VE" sz="2200" b="1" dirty="0"/>
              <a:t>Hiciste bien, siervo bueno y fiel</a:t>
            </a:r>
            <a:r>
              <a:rPr lang="es-VE" sz="2200" dirty="0"/>
              <a:t>! En lo poco has sido fiel; te pondré a cargo de mucho más. ¡Ven a compartir la felicidad de tu señor!” </a:t>
            </a:r>
            <a:r>
              <a:rPr lang="es-VE" sz="2200" b="1" baseline="30000" dirty="0" err="1" smtClean="0"/>
              <a:t>22</a:t>
            </a:r>
            <a:r>
              <a:rPr lang="es-VE" sz="2200" dirty="0" err="1" smtClean="0"/>
              <a:t>Llegó</a:t>
            </a:r>
            <a:r>
              <a:rPr lang="es-VE" sz="2200" dirty="0" smtClean="0"/>
              <a:t> </a:t>
            </a:r>
            <a:r>
              <a:rPr lang="es-VE" sz="2200" dirty="0"/>
              <a:t>también el que recibió dos mil monedas. “Señor —informó—, </a:t>
            </a:r>
            <a:r>
              <a:rPr lang="es-VE" sz="2200" u="sng" dirty="0"/>
              <a:t>usted me encargó dos mil monedas</a:t>
            </a:r>
            <a:r>
              <a:rPr lang="es-VE" sz="2200" dirty="0"/>
              <a:t>. Mire, he ganado otras dos mil”. </a:t>
            </a:r>
            <a:r>
              <a:rPr lang="es-VE" sz="2200" b="1" baseline="30000" dirty="0" err="1" smtClean="0"/>
              <a:t>23</a:t>
            </a:r>
            <a:r>
              <a:rPr lang="es-VE" sz="2200" dirty="0" err="1" smtClean="0"/>
              <a:t>Su</a:t>
            </a:r>
            <a:r>
              <a:rPr lang="es-VE" sz="2200" dirty="0" smtClean="0"/>
              <a:t> </a:t>
            </a:r>
            <a:r>
              <a:rPr lang="es-VE" sz="2200" dirty="0"/>
              <a:t>señor le respondió: “¡</a:t>
            </a:r>
            <a:r>
              <a:rPr lang="es-VE" sz="2200" b="1" dirty="0"/>
              <a:t>Hiciste bien, siervo bueno y fiel</a:t>
            </a:r>
            <a:r>
              <a:rPr lang="es-VE" sz="2200" dirty="0"/>
              <a:t>! Has sido fiel en lo poco; te pondré a cargo de mucho más. </a:t>
            </a:r>
            <a:r>
              <a:rPr lang="en-US" sz="2200" dirty="0"/>
              <a:t>¡</a:t>
            </a:r>
            <a:r>
              <a:rPr lang="en-US" sz="2200" dirty="0" err="1"/>
              <a:t>Ven</a:t>
            </a:r>
            <a:r>
              <a:rPr lang="en-US" sz="2200" dirty="0"/>
              <a:t> a </a:t>
            </a:r>
            <a:r>
              <a:rPr lang="en-US" sz="2200" dirty="0" err="1"/>
              <a:t>compartir</a:t>
            </a:r>
            <a:r>
              <a:rPr lang="en-US" sz="2200" dirty="0"/>
              <a:t> la </a:t>
            </a:r>
            <a:r>
              <a:rPr lang="en-US" sz="2200" dirty="0" err="1"/>
              <a:t>felicidad</a:t>
            </a:r>
            <a:r>
              <a:rPr lang="en-US" sz="2200" dirty="0"/>
              <a:t> de </a:t>
            </a:r>
            <a:r>
              <a:rPr lang="en-US" sz="2200" dirty="0" err="1"/>
              <a:t>tu</a:t>
            </a:r>
            <a:r>
              <a:rPr lang="en-US" sz="2200" dirty="0"/>
              <a:t> </a:t>
            </a:r>
            <a:r>
              <a:rPr lang="en-US" sz="2200" dirty="0" err="1"/>
              <a:t>señor</a:t>
            </a:r>
            <a:r>
              <a:rPr lang="en-US" sz="2200" dirty="0" smtClean="0"/>
              <a:t>!”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28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Mateo 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VE" sz="2200" b="1" baseline="30000" dirty="0"/>
              <a:t>24 </a:t>
            </a:r>
            <a:r>
              <a:rPr lang="es-VE" sz="2200" dirty="0"/>
              <a:t>»Después llegó el que había recibido solo mil monedas. “Señor —explicó—, yo sabía que usted es un hombre duro, que cosecha donde no ha sembrado y recoge donde no ha esparcido. </a:t>
            </a:r>
            <a:r>
              <a:rPr lang="es-VE" sz="2200" b="1" baseline="30000" dirty="0"/>
              <a:t>25 </a:t>
            </a:r>
            <a:r>
              <a:rPr lang="es-VE" sz="2200" dirty="0"/>
              <a:t>Así que tuve miedo, y </a:t>
            </a:r>
            <a:r>
              <a:rPr lang="es-VE" sz="2200" u="sng" dirty="0"/>
              <a:t>fui y escondí su dinero</a:t>
            </a:r>
            <a:r>
              <a:rPr lang="es-VE" sz="2200" dirty="0"/>
              <a:t> en la tierra. Mire, aquí tiene lo que es </a:t>
            </a:r>
            <a:r>
              <a:rPr lang="es-VE" sz="2200" dirty="0" err="1"/>
              <a:t>suyo”.</a:t>
            </a:r>
            <a:r>
              <a:rPr lang="es-VE" sz="2200" b="1" baseline="30000" dirty="0" err="1"/>
              <a:t>26</a:t>
            </a:r>
            <a:r>
              <a:rPr lang="es-VE" sz="2200" b="1" baseline="30000" dirty="0"/>
              <a:t> </a:t>
            </a:r>
            <a:r>
              <a:rPr lang="es-VE" sz="2200" dirty="0"/>
              <a:t>Pero su señor le contestó: “¡</a:t>
            </a:r>
            <a:r>
              <a:rPr lang="es-VE" sz="2200" b="1" dirty="0"/>
              <a:t>Siervo malo y perezoso</a:t>
            </a:r>
            <a:r>
              <a:rPr lang="es-VE" sz="2200" dirty="0"/>
              <a:t>! ¿Así que sabías que cosecho donde no he sembrado y recojo donde no he </a:t>
            </a:r>
            <a:r>
              <a:rPr lang="es-VE" sz="2200" dirty="0" err="1"/>
              <a:t>esparcido?</a:t>
            </a:r>
            <a:r>
              <a:rPr lang="es-VE" sz="2200" b="1" baseline="30000" dirty="0" err="1"/>
              <a:t>27</a:t>
            </a:r>
            <a:r>
              <a:rPr lang="es-VE" sz="2200" b="1" baseline="30000" dirty="0"/>
              <a:t> </a:t>
            </a:r>
            <a:r>
              <a:rPr lang="es-VE" sz="2200" dirty="0"/>
              <a:t>Pues debías haber depositado mi dinero en el banco, para que a mi regreso lo hubiera recibido con intereses</a:t>
            </a:r>
            <a:r>
              <a:rPr lang="es-VE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065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Mateo 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VE" sz="2200" b="1" baseline="30000" dirty="0"/>
              <a:t>28 </a:t>
            </a:r>
            <a:r>
              <a:rPr lang="es-VE" sz="2200" dirty="0"/>
              <a:t>»”Quítenle las mil monedas y dénselas al que tiene las diez mil</a:t>
            </a:r>
            <a:r>
              <a:rPr lang="es-VE" sz="2200" dirty="0" smtClean="0"/>
              <a:t>. </a:t>
            </a:r>
            <a:r>
              <a:rPr lang="es-VE" sz="2200" b="1" baseline="30000" dirty="0" smtClean="0"/>
              <a:t>29</a:t>
            </a:r>
            <a:r>
              <a:rPr lang="es-VE" sz="2200" b="1" baseline="30000" dirty="0"/>
              <a:t> </a:t>
            </a:r>
            <a:r>
              <a:rPr lang="es-VE" sz="2200" dirty="0"/>
              <a:t>Porque a todo el que tiene, se le dará más, y tendrá en abundancia. Al que no tiene se le quitará hasta lo que tiene. </a:t>
            </a:r>
            <a:r>
              <a:rPr lang="es-VE" sz="2200" b="1" baseline="30000" dirty="0"/>
              <a:t>30 </a:t>
            </a:r>
            <a:r>
              <a:rPr lang="es-VE" sz="2200" dirty="0"/>
              <a:t>Y a ese siervo inútil échenlo afuera, a la oscuridad, donde habrá llanto y rechinar de dientes”.</a:t>
            </a:r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1634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81000" y="3257550"/>
            <a:ext cx="8458200" cy="685800"/>
          </a:xfrm>
        </p:spPr>
        <p:txBody>
          <a:bodyPr>
            <a:noAutofit/>
          </a:bodyPr>
          <a:lstStyle/>
          <a:p>
            <a:pPr algn="ctr"/>
            <a:r>
              <a:rPr lang="es-ES" sz="2800" b="1" dirty="0"/>
              <a:t>Aquí en esta parábola los talentos representan las oportunidades de servir y glorificar a Cristo antes de su venida.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5043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81000" y="2724150"/>
            <a:ext cx="8458200" cy="685800"/>
          </a:xfrm>
        </p:spPr>
        <p:txBody>
          <a:bodyPr>
            <a:noAutofit/>
          </a:bodyPr>
          <a:lstStyle/>
          <a:p>
            <a:pPr algn="ctr" hangingPunct="0"/>
            <a:r>
              <a:rPr lang="es-VE" sz="2800" dirty="0"/>
              <a:t>Los dos </a:t>
            </a:r>
            <a:r>
              <a:rPr lang="es-VE" sz="2800" b="1" dirty="0"/>
              <a:t>primeros</a:t>
            </a:r>
            <a:r>
              <a:rPr lang="es-VE" sz="2800" dirty="0"/>
              <a:t> reciben:  </a:t>
            </a:r>
            <a:r>
              <a:rPr lang="es-VE" sz="2800" dirty="0" smtClean="0"/>
              <a:t/>
            </a:r>
            <a:br>
              <a:rPr lang="es-VE" sz="2800" dirty="0" smtClean="0"/>
            </a:br>
            <a:r>
              <a:rPr lang="es-VE" sz="2800" b="1" dirty="0" smtClean="0"/>
              <a:t>aprobación</a:t>
            </a:r>
            <a:r>
              <a:rPr lang="es-VE" sz="2800" b="1" dirty="0"/>
              <a:t>, autoridad, </a:t>
            </a:r>
            <a:r>
              <a:rPr lang="es-VE" sz="2800" b="1" dirty="0" smtClean="0"/>
              <a:t>gozo</a:t>
            </a:r>
          </a:p>
          <a:p>
            <a:pPr algn="ctr" hangingPunct="0"/>
            <a:endParaRPr lang="en-US" sz="2800" b="1" dirty="0"/>
          </a:p>
          <a:p>
            <a:pPr algn="ctr" hangingPunct="0"/>
            <a:r>
              <a:rPr lang="es-VE" sz="2800" dirty="0"/>
              <a:t>El </a:t>
            </a:r>
            <a:r>
              <a:rPr lang="es-VE" sz="2800" b="1" dirty="0"/>
              <a:t>último</a:t>
            </a:r>
            <a:r>
              <a:rPr lang="es-VE" sz="2800" dirty="0"/>
              <a:t> recibe: </a:t>
            </a:r>
            <a:r>
              <a:rPr lang="es-VE" sz="2800" b="1" dirty="0"/>
              <a:t> </a:t>
            </a:r>
            <a:r>
              <a:rPr lang="es-VE" sz="2800" b="1" dirty="0" smtClean="0"/>
              <a:t/>
            </a:r>
            <a:br>
              <a:rPr lang="es-VE" sz="2800" b="1" dirty="0" smtClean="0"/>
            </a:br>
            <a:r>
              <a:rPr lang="es-VE" sz="2800" b="1" dirty="0" smtClean="0"/>
              <a:t>regaño</a:t>
            </a:r>
            <a:r>
              <a:rPr lang="es-VE" sz="2800" b="1" dirty="0"/>
              <a:t>, autoridad perdida, gozo perdido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303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Romanos 14:10-12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b="1" baseline="30000" dirty="0" err="1" smtClean="0"/>
              <a:t>10</a:t>
            </a:r>
            <a:r>
              <a:rPr lang="es-ES" sz="2200" dirty="0" err="1" smtClean="0"/>
              <a:t>Tú</a:t>
            </a:r>
            <a:r>
              <a:rPr lang="es-ES" sz="2200" dirty="0"/>
              <a:t>, entonces, ¿por qué juzgas a tu hermano? O tú, ¿por qué lo menosprecias? ¡</a:t>
            </a:r>
            <a:r>
              <a:rPr lang="es-ES" sz="2200" u="sng" dirty="0"/>
              <a:t>Todos tendremos que comparecer ante el tribunal de Dios</a:t>
            </a:r>
            <a:r>
              <a:rPr lang="es-ES" sz="2200" dirty="0"/>
              <a:t>! </a:t>
            </a:r>
            <a:r>
              <a:rPr lang="es-ES" sz="2200" b="1" baseline="30000" dirty="0" err="1" smtClean="0"/>
              <a:t>11</a:t>
            </a:r>
            <a:r>
              <a:rPr lang="es-ES" sz="2200" dirty="0" err="1" smtClean="0"/>
              <a:t>Está</a:t>
            </a:r>
            <a:r>
              <a:rPr lang="es-ES" sz="2200" dirty="0" smtClean="0"/>
              <a:t> </a:t>
            </a:r>
            <a:r>
              <a:rPr lang="es-ES" sz="2200" dirty="0"/>
              <a:t>escrito:</a:t>
            </a:r>
          </a:p>
          <a:p>
            <a:r>
              <a:rPr lang="es-ES" sz="2200" dirty="0"/>
              <a:t>«Tan cierto como que yo vivo —dice el Señor—,</a:t>
            </a:r>
            <a:br>
              <a:rPr lang="es-ES" sz="2200" dirty="0"/>
            </a:br>
            <a:r>
              <a:rPr lang="es-ES" sz="2200" dirty="0"/>
              <a:t>    ante mí se doblará toda rodilla</a:t>
            </a:r>
            <a:br>
              <a:rPr lang="es-ES" sz="2200" dirty="0"/>
            </a:br>
            <a:r>
              <a:rPr lang="es-ES" sz="2200" dirty="0"/>
              <a:t>    y toda lengua confesará a Dios</a:t>
            </a:r>
            <a:r>
              <a:rPr lang="es-ES" sz="2200" dirty="0" smtClean="0"/>
              <a:t>».</a:t>
            </a:r>
            <a:endParaRPr lang="es-ES" sz="2200" dirty="0"/>
          </a:p>
          <a:p>
            <a:r>
              <a:rPr lang="es-ES" sz="2200" b="1" baseline="30000" dirty="0" err="1" smtClean="0"/>
              <a:t>12</a:t>
            </a:r>
            <a:r>
              <a:rPr lang="es-ES" sz="2200" dirty="0" err="1" smtClean="0"/>
              <a:t>Así</a:t>
            </a:r>
            <a:r>
              <a:rPr lang="es-ES" sz="2200" dirty="0" smtClean="0"/>
              <a:t> </a:t>
            </a:r>
            <a:r>
              <a:rPr lang="es-ES" sz="2200" dirty="0"/>
              <a:t>que cada uno de nosotros tendrá que dar cuentas de sí a Dios</a:t>
            </a:r>
            <a:r>
              <a:rPr lang="es-ES" sz="2200" dirty="0" smtClean="0"/>
              <a:t>.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36762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</a:t>
            </a:r>
            <a:r>
              <a:rPr lang="en-US" dirty="0" err="1"/>
              <a:t>Corintios</a:t>
            </a:r>
            <a:r>
              <a:rPr lang="en-US" dirty="0"/>
              <a:t> 5:10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b="1" baseline="30000" dirty="0" err="1" smtClean="0"/>
              <a:t>10</a:t>
            </a:r>
            <a:r>
              <a:rPr lang="es-ES" sz="2200" dirty="0" err="1" smtClean="0"/>
              <a:t>Porque</a:t>
            </a:r>
            <a:r>
              <a:rPr lang="es-ES" sz="2200" dirty="0" smtClean="0"/>
              <a:t> </a:t>
            </a:r>
            <a:r>
              <a:rPr lang="es-ES" sz="2200" dirty="0"/>
              <a:t>es necesario que todos comparezcamos ante </a:t>
            </a:r>
            <a:r>
              <a:rPr lang="es-ES" sz="2200" u="sng" dirty="0"/>
              <a:t>el tribunal de Cristo</a:t>
            </a:r>
            <a:r>
              <a:rPr lang="es-ES" sz="2200" dirty="0"/>
              <a:t>, para que cada uno reciba lo que le corresponda, según lo bueno o malo que haya hecho mientras vivió en el cuerpo.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387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292</Words>
  <Application>Microsoft Office PowerPoint</Application>
  <PresentationFormat>On-screen Show (16:9)</PresentationFormat>
  <Paragraphs>30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Trek</vt:lpstr>
      <vt:lpstr>Quien nada arriesga nada gana.</vt:lpstr>
      <vt:lpstr>Mateo 25</vt:lpstr>
      <vt:lpstr>Mateo 25</vt:lpstr>
      <vt:lpstr>Mateo 25</vt:lpstr>
      <vt:lpstr>Mateo 25</vt:lpstr>
      <vt:lpstr>PowerPoint Presentation</vt:lpstr>
      <vt:lpstr>PowerPoint Presentation</vt:lpstr>
      <vt:lpstr>Romanos 14:10-12</vt:lpstr>
      <vt:lpstr>2 Corintios 5:10</vt:lpstr>
      <vt:lpstr>El Tribunal de Cristo (recompensas, galardones)</vt:lpstr>
      <vt:lpstr>El Tribunal de Cristo (recompensas, galardones)</vt:lpstr>
      <vt:lpstr>1 Juan 2:28</vt:lpstr>
      <vt:lpstr>¡Aprovecha al máximo  las oportunidades y recursos  para la obra de Cristo!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Quien nada arriesga, nada gana.</dc:title>
  <dc:creator>David Berkey</dc:creator>
  <cp:lastModifiedBy>David Berkey</cp:lastModifiedBy>
  <cp:revision>13</cp:revision>
  <dcterms:created xsi:type="dcterms:W3CDTF">2019-01-18T21:54:19Z</dcterms:created>
  <dcterms:modified xsi:type="dcterms:W3CDTF">2019-01-21T16:15:17Z</dcterms:modified>
</cp:coreProperties>
</file>